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8" r:id="rId2"/>
    <p:sldId id="266" r:id="rId3"/>
    <p:sldId id="259" r:id="rId4"/>
    <p:sldId id="280" r:id="rId5"/>
    <p:sldId id="285" r:id="rId6"/>
    <p:sldId id="286" r:id="rId7"/>
    <p:sldId id="283" r:id="rId8"/>
    <p:sldId id="289" r:id="rId9"/>
    <p:sldId id="290" r:id="rId10"/>
    <p:sldId id="292" r:id="rId11"/>
    <p:sldId id="293" r:id="rId12"/>
    <p:sldId id="297" r:id="rId13"/>
    <p:sldId id="294" r:id="rId14"/>
    <p:sldId id="299" r:id="rId15"/>
    <p:sldId id="302" r:id="rId16"/>
    <p:sldId id="298" r:id="rId17"/>
    <p:sldId id="300" r:id="rId18"/>
    <p:sldId id="303" r:id="rId19"/>
    <p:sldId id="304" r:id="rId20"/>
    <p:sldId id="305" r:id="rId21"/>
    <p:sldId id="306" r:id="rId22"/>
    <p:sldId id="307" r:id="rId23"/>
    <p:sldId id="309" r:id="rId24"/>
    <p:sldId id="310" r:id="rId25"/>
    <p:sldId id="311" r:id="rId26"/>
    <p:sldId id="313" r:id="rId27"/>
    <p:sldId id="295" r:id="rId28"/>
    <p:sldId id="314" r:id="rId29"/>
    <p:sldId id="296" r:id="rId30"/>
    <p:sldId id="315" r:id="rId31"/>
    <p:sldId id="279" r:id="rId32"/>
    <p:sldId id="288" r:id="rId33"/>
    <p:sldId id="26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0"/>
            <p14:sldId id="285"/>
            <p14:sldId id="286"/>
            <p14:sldId id="283"/>
            <p14:sldId id="289"/>
            <p14:sldId id="290"/>
            <p14:sldId id="292"/>
            <p14:sldId id="293"/>
            <p14:sldId id="297"/>
            <p14:sldId id="294"/>
            <p14:sldId id="299"/>
            <p14:sldId id="302"/>
            <p14:sldId id="298"/>
            <p14:sldId id="300"/>
            <p14:sldId id="303"/>
            <p14:sldId id="304"/>
            <p14:sldId id="305"/>
            <p14:sldId id="306"/>
            <p14:sldId id="307"/>
            <p14:sldId id="309"/>
            <p14:sldId id="310"/>
            <p14:sldId id="311"/>
            <p14:sldId id="313"/>
            <p14:sldId id="295"/>
            <p14:sldId id="314"/>
            <p14:sldId id="296"/>
            <p14:sldId id="315"/>
            <p14:sldId id="279"/>
            <p14:sldId id="28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9"/>
    <p:restoredTop sz="63007"/>
  </p:normalViewPr>
  <p:slideViewPr>
    <p:cSldViewPr snapToGrid="0" snapToObjects="1">
      <p:cViewPr varScale="1">
        <p:scale>
          <a:sx n="61" d="100"/>
          <a:sy n="61" d="100"/>
        </p:scale>
        <p:origin x="10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119713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2020/5/28</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2020/5/28</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lgorithm-visualizer.org/brute-force/shell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lgorithm-visualizer.org/brute-force/heapsor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11</a:t>
            </a:r>
            <a:r>
              <a:rPr kumimoji="1" lang="zh-CN" altLang="en-US" sz="4000" dirty="0">
                <a:latin typeface="Microsoft YaHei" panose="020B0503020204020204" pitchFamily="34" charset="-122"/>
                <a:ea typeface="Microsoft YaHei" panose="020B0503020204020204" pitchFamily="34" charset="-122"/>
              </a:rPr>
              <a:t>节课 排序</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直接插入排序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528281" y="5785837"/>
            <a:ext cx="8268587" cy="707886"/>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从前往后，第</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个元素和前面已经排序好的</a:t>
            </a:r>
            <a:r>
              <a:rPr lang="en-US"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个元素比较，找到合适插入的位置插入，其中比较从下标</a:t>
            </a:r>
            <a:r>
              <a:rPr lang="en-US" altLang="zh-CN" sz="2000" dirty="0">
                <a:latin typeface="Microsoft YaHei" panose="020B0503020204020204" pitchFamily="34" charset="-122"/>
                <a:ea typeface="Microsoft YaHei" panose="020B0503020204020204" pitchFamily="34" charset="-122"/>
              </a:rPr>
              <a:t>k-1-&gt;0</a:t>
            </a:r>
            <a:r>
              <a:rPr lang="zh-CN" altLang="en-US" sz="2000" dirty="0">
                <a:latin typeface="Microsoft YaHei" panose="020B0503020204020204" pitchFamily="34" charset="-122"/>
                <a:ea typeface="Microsoft YaHei" panose="020B0503020204020204" pitchFamily="34" charset="-122"/>
              </a:rPr>
              <a:t>这个顺序进行</a:t>
            </a:r>
          </a:p>
        </p:txBody>
      </p:sp>
      <p:pic>
        <p:nvPicPr>
          <p:cNvPr id="4" name="图片 3">
            <a:extLst>
              <a:ext uri="{FF2B5EF4-FFF2-40B4-BE49-F238E27FC236}">
                <a16:creationId xmlns:a16="http://schemas.microsoft.com/office/drawing/2014/main" id="{B563DD76-04F3-D54A-90EE-E0A3541D64DA}"/>
              </a:ext>
            </a:extLst>
          </p:cNvPr>
          <p:cNvPicPr>
            <a:picLocks noChangeAspect="1"/>
          </p:cNvPicPr>
          <p:nvPr/>
        </p:nvPicPr>
        <p:blipFill>
          <a:blip r:embed="rId3"/>
          <a:stretch>
            <a:fillRect/>
          </a:stretch>
        </p:blipFill>
        <p:spPr>
          <a:xfrm>
            <a:off x="3318022" y="1810466"/>
            <a:ext cx="5555955" cy="3457039"/>
          </a:xfrm>
          <a:prstGeom prst="rect">
            <a:avLst/>
          </a:prstGeom>
        </p:spPr>
      </p:pic>
    </p:spTree>
    <p:extLst>
      <p:ext uri="{BB962C8B-B14F-4D97-AF65-F5344CB8AC3E}">
        <p14:creationId xmlns:p14="http://schemas.microsoft.com/office/powerpoint/2010/main" val="166747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09353" y="1913861"/>
            <a:ext cx="5183373" cy="452431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先将整个待排序的记录序列</a:t>
            </a:r>
            <a:r>
              <a:rPr lang="zh-CN" altLang="en-US" sz="2400" dirty="0">
                <a:solidFill>
                  <a:schemeClr val="accent2"/>
                </a:solidFill>
                <a:latin typeface="Microsoft YaHei" panose="020B0503020204020204" pitchFamily="34" charset="-122"/>
                <a:ea typeface="Microsoft YaHei" panose="020B0503020204020204" pitchFamily="34" charset="-122"/>
              </a:rPr>
              <a:t>分割成为若干子序列分别进行直接插入排序</a:t>
            </a:r>
            <a:r>
              <a:rPr lang="zh-CN" altLang="en-US" sz="2400" dirty="0">
                <a:latin typeface="Microsoft YaHei" panose="020B0503020204020204" pitchFamily="34" charset="-122"/>
                <a:ea typeface="Microsoft YaHei" panose="020B0503020204020204" pitchFamily="34" charset="-122"/>
              </a:rPr>
              <a:t>，具体算法如下：</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选择一个递减间隔序列</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zh-CN" altLang="en-US" sz="2400" baseline="-25000" dirty="0">
                <a:latin typeface="Microsoft YaHei" panose="020B0503020204020204" pitchFamily="34" charset="-122"/>
                <a:ea typeface="Microsoft YaHei" panose="020B0503020204020204" pitchFamily="34" charset="-122"/>
              </a:rPr>
              <a:t> </a:t>
            </a:r>
            <a:r>
              <a:rPr lang="en-US" altLang="zh-CN" sz="2400" baseline="-25000" dirty="0">
                <a:latin typeface="Microsoft YaHei" panose="020B0503020204020204" pitchFamily="34" charset="-122"/>
                <a:ea typeface="Microsoft YaHei" panose="020B0503020204020204" pitchFamily="34" charset="-122"/>
              </a:rPr>
              <a:t>,</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p>
          <a:p>
            <a:pPr marL="342900" indent="-342900">
              <a:buFont typeface="+mj-lt"/>
              <a:buAutoNum type="arabicPeriod"/>
            </a:pPr>
            <a:r>
              <a:rPr lang="zh-CN" altLang="en-US" sz="2400" dirty="0">
                <a:latin typeface="Microsoft YaHei" panose="020B0503020204020204" pitchFamily="34" charset="-122"/>
                <a:ea typeface="Microsoft YaHei" panose="020B0503020204020204" pitchFamily="34" charset="-122"/>
              </a:rPr>
              <a:t>每趟排序，根据对应的增量</a:t>
            </a:r>
            <a:r>
              <a:rPr lang="en-US" altLang="zh-CN" sz="2400" dirty="0" err="1">
                <a:latin typeface="Microsoft YaHei" panose="020B0503020204020204" pitchFamily="34" charset="-122"/>
                <a:ea typeface="Microsoft YaHei" panose="020B0503020204020204" pitchFamily="34" charset="-122"/>
              </a:rPr>
              <a:t>t</a:t>
            </a:r>
            <a:r>
              <a:rPr lang="en-US" altLang="zh-CN" sz="2400" baseline="-25000" dirty="0" err="1">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，将待排序列分割成若干长度为</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的子序列，分别对各子表进行直接插入排序。仅增量因子为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时，整个序列作为一个表来处理，表长度即为整个序列的长度。</a:t>
            </a:r>
          </a:p>
        </p:txBody>
      </p:sp>
      <p:pic>
        <p:nvPicPr>
          <p:cNvPr id="4" name="图片 3">
            <a:extLst>
              <a:ext uri="{FF2B5EF4-FFF2-40B4-BE49-F238E27FC236}">
                <a16:creationId xmlns:a16="http://schemas.microsoft.com/office/drawing/2014/main" id="{00E098B8-F0BA-B747-80C9-B3A9F9EC0AC3}"/>
              </a:ext>
            </a:extLst>
          </p:cNvPr>
          <p:cNvPicPr>
            <a:picLocks noChangeAspect="1"/>
          </p:cNvPicPr>
          <p:nvPr/>
        </p:nvPicPr>
        <p:blipFill>
          <a:blip r:embed="rId3"/>
          <a:stretch>
            <a:fillRect/>
          </a:stretch>
        </p:blipFill>
        <p:spPr>
          <a:xfrm>
            <a:off x="5925879" y="2804236"/>
            <a:ext cx="6096000" cy="2662410"/>
          </a:xfrm>
          <a:prstGeom prst="rect">
            <a:avLst/>
          </a:prstGeom>
        </p:spPr>
      </p:pic>
      <p:sp>
        <p:nvSpPr>
          <p:cNvPr id="5" name="文本框 4">
            <a:extLst>
              <a:ext uri="{FF2B5EF4-FFF2-40B4-BE49-F238E27FC236}">
                <a16:creationId xmlns:a16="http://schemas.microsoft.com/office/drawing/2014/main" id="{35CBE424-79C6-894B-8E34-4A13C4700EC2}"/>
              </a:ext>
            </a:extLst>
          </p:cNvPr>
          <p:cNvSpPr txBox="1"/>
          <p:nvPr/>
        </p:nvSpPr>
        <p:spPr>
          <a:xfrm>
            <a:off x="6599276" y="6075334"/>
            <a:ext cx="4912242" cy="646331"/>
          </a:xfrm>
          <a:prstGeom prst="rect">
            <a:avLst/>
          </a:prstGeom>
          <a:solidFill>
            <a:schemeClr val="accent2"/>
          </a:solidFill>
        </p:spPr>
        <p:txBody>
          <a:bodyPr wrap="square" rtlCol="0">
            <a:spAutoFit/>
          </a:bodyPr>
          <a:lstStyle/>
          <a:p>
            <a:r>
              <a:rPr kumimoji="1" lang="zh-CN" altLang="en-US" dirty="0">
                <a:solidFill>
                  <a:schemeClr val="bg1"/>
                </a:solidFill>
              </a:rPr>
              <a:t>间隔序列为 </a:t>
            </a:r>
            <a:r>
              <a:rPr kumimoji="1" lang="en-US" altLang="zh-CN" dirty="0">
                <a:solidFill>
                  <a:schemeClr val="bg1"/>
                </a:solidFill>
              </a:rPr>
              <a:t>5</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然后根据这些间隔分别做插入排序</a:t>
            </a:r>
          </a:p>
        </p:txBody>
      </p:sp>
      <p:sp>
        <p:nvSpPr>
          <p:cNvPr id="8" name="上箭头 7">
            <a:extLst>
              <a:ext uri="{FF2B5EF4-FFF2-40B4-BE49-F238E27FC236}">
                <a16:creationId xmlns:a16="http://schemas.microsoft.com/office/drawing/2014/main" id="{D60996D7-04A5-AA40-909B-1582A71F58B7}"/>
              </a:ext>
            </a:extLst>
          </p:cNvPr>
          <p:cNvSpPr/>
          <p:nvPr/>
        </p:nvSpPr>
        <p:spPr>
          <a:xfrm>
            <a:off x="8803758" y="5656521"/>
            <a:ext cx="404037" cy="2339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04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希尔排序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shellSort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099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什么是堆</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054352" y="2316828"/>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堆是具有下列性质的完全二叉树：</a:t>
            </a:r>
            <a:endParaRPr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每个结点的值都大于或等于其左右孩子结点的值，称为大顶堆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左下图</a:t>
            </a:r>
            <a:r>
              <a:rPr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每个结点的值都小于或等于其左右孩子结点的值，称为小顶堆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右下图</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1212112" y="4399982"/>
            <a:ext cx="3373916" cy="2160490"/>
          </a:xfrm>
          <a:prstGeom prst="rect">
            <a:avLst/>
          </a:prstGeom>
        </p:spPr>
      </p:pic>
      <p:pic>
        <p:nvPicPr>
          <p:cNvPr id="4" name="图片 3">
            <a:extLst>
              <a:ext uri="{FF2B5EF4-FFF2-40B4-BE49-F238E27FC236}">
                <a16:creationId xmlns:a16="http://schemas.microsoft.com/office/drawing/2014/main" id="{E6AB935E-01A5-BE48-9928-3DA8DDA211B3}"/>
              </a:ext>
            </a:extLst>
          </p:cNvPr>
          <p:cNvPicPr>
            <a:picLocks noChangeAspect="1"/>
          </p:cNvPicPr>
          <p:nvPr/>
        </p:nvPicPr>
        <p:blipFill>
          <a:blip r:embed="rId4"/>
          <a:stretch>
            <a:fillRect/>
          </a:stretch>
        </p:blipFill>
        <p:spPr>
          <a:xfrm>
            <a:off x="7125239" y="4277695"/>
            <a:ext cx="3373916" cy="2282777"/>
          </a:xfrm>
          <a:prstGeom prst="rect">
            <a:avLst/>
          </a:prstGeom>
        </p:spPr>
      </p:pic>
    </p:spTree>
    <p:extLst>
      <p:ext uri="{BB962C8B-B14F-4D97-AF65-F5344CB8AC3E}">
        <p14:creationId xmlns:p14="http://schemas.microsoft.com/office/powerpoint/2010/main" val="1664983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什么是堆</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054352" y="2316828"/>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堆是具有下列性质的</a:t>
            </a:r>
            <a:r>
              <a:rPr lang="zh-CN" altLang="en-US" sz="2400" dirty="0">
                <a:solidFill>
                  <a:schemeClr val="accent2"/>
                </a:solidFill>
                <a:latin typeface="Microsoft YaHei" panose="020B0503020204020204" pitchFamily="34" charset="-122"/>
                <a:ea typeface="Microsoft YaHei" panose="020B0503020204020204" pitchFamily="34" charset="-122"/>
              </a:rPr>
              <a:t>完全二叉树</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每个结点的值都大于或等于其左右孩子结点的值，称为大顶堆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左下图</a:t>
            </a:r>
            <a:r>
              <a:rPr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每个结点的值都小于或等于其左右孩子结点的值，称为小顶堆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右下图</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1212112" y="4399982"/>
            <a:ext cx="3373916" cy="2160490"/>
          </a:xfrm>
          <a:prstGeom prst="rect">
            <a:avLst/>
          </a:prstGeom>
        </p:spPr>
      </p:pic>
      <p:pic>
        <p:nvPicPr>
          <p:cNvPr id="4" name="图片 3">
            <a:extLst>
              <a:ext uri="{FF2B5EF4-FFF2-40B4-BE49-F238E27FC236}">
                <a16:creationId xmlns:a16="http://schemas.microsoft.com/office/drawing/2014/main" id="{E6AB935E-01A5-BE48-9928-3DA8DDA211B3}"/>
              </a:ext>
            </a:extLst>
          </p:cNvPr>
          <p:cNvPicPr>
            <a:picLocks noChangeAspect="1"/>
          </p:cNvPicPr>
          <p:nvPr/>
        </p:nvPicPr>
        <p:blipFill>
          <a:blip r:embed="rId4"/>
          <a:stretch>
            <a:fillRect/>
          </a:stretch>
        </p:blipFill>
        <p:spPr>
          <a:xfrm>
            <a:off x="7125239" y="4277695"/>
            <a:ext cx="3373916" cy="2282777"/>
          </a:xfrm>
          <a:prstGeom prst="rect">
            <a:avLst/>
          </a:prstGeom>
        </p:spPr>
      </p:pic>
    </p:spTree>
    <p:extLst>
      <p:ext uri="{BB962C8B-B14F-4D97-AF65-F5344CB8AC3E}">
        <p14:creationId xmlns:p14="http://schemas.microsoft.com/office/powerpoint/2010/main" val="126171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为什么要是完全二叉树？</a:t>
            </a: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1033628" y="1991154"/>
            <a:ext cx="3373916" cy="2160490"/>
          </a:xfrm>
          <a:prstGeom prst="rect">
            <a:avLst/>
          </a:prstGeom>
        </p:spPr>
      </p:pic>
      <p:pic>
        <p:nvPicPr>
          <p:cNvPr id="4" name="图片 3">
            <a:extLst>
              <a:ext uri="{FF2B5EF4-FFF2-40B4-BE49-F238E27FC236}">
                <a16:creationId xmlns:a16="http://schemas.microsoft.com/office/drawing/2014/main" id="{E6AB935E-01A5-BE48-9928-3DA8DDA211B3}"/>
              </a:ext>
            </a:extLst>
          </p:cNvPr>
          <p:cNvPicPr>
            <a:picLocks noChangeAspect="1"/>
          </p:cNvPicPr>
          <p:nvPr/>
        </p:nvPicPr>
        <p:blipFill>
          <a:blip r:embed="rId4"/>
          <a:stretch>
            <a:fillRect/>
          </a:stretch>
        </p:blipFill>
        <p:spPr>
          <a:xfrm>
            <a:off x="7784457" y="1930011"/>
            <a:ext cx="3373916" cy="2282777"/>
          </a:xfrm>
          <a:prstGeom prst="rect">
            <a:avLst/>
          </a:prstGeom>
        </p:spPr>
      </p:pic>
      <p:pic>
        <p:nvPicPr>
          <p:cNvPr id="5" name="图片 4">
            <a:extLst>
              <a:ext uri="{FF2B5EF4-FFF2-40B4-BE49-F238E27FC236}">
                <a16:creationId xmlns:a16="http://schemas.microsoft.com/office/drawing/2014/main" id="{83AAF14C-4EC1-0247-A5D0-5632ACCF023A}"/>
              </a:ext>
            </a:extLst>
          </p:cNvPr>
          <p:cNvPicPr>
            <a:picLocks noChangeAspect="1"/>
          </p:cNvPicPr>
          <p:nvPr/>
        </p:nvPicPr>
        <p:blipFill>
          <a:blip r:embed="rId5"/>
          <a:stretch>
            <a:fillRect/>
          </a:stretch>
        </p:blipFill>
        <p:spPr>
          <a:xfrm>
            <a:off x="0" y="4699606"/>
            <a:ext cx="5791200" cy="1651000"/>
          </a:xfrm>
          <a:prstGeom prst="rect">
            <a:avLst/>
          </a:prstGeom>
        </p:spPr>
      </p:pic>
      <p:pic>
        <p:nvPicPr>
          <p:cNvPr id="6" name="图片 5">
            <a:extLst>
              <a:ext uri="{FF2B5EF4-FFF2-40B4-BE49-F238E27FC236}">
                <a16:creationId xmlns:a16="http://schemas.microsoft.com/office/drawing/2014/main" id="{7A8FB91C-64C9-284D-A828-913F0D4CEF1F}"/>
              </a:ext>
            </a:extLst>
          </p:cNvPr>
          <p:cNvPicPr>
            <a:picLocks noChangeAspect="1"/>
          </p:cNvPicPr>
          <p:nvPr/>
        </p:nvPicPr>
        <p:blipFill>
          <a:blip r:embed="rId6"/>
          <a:stretch>
            <a:fillRect/>
          </a:stretch>
        </p:blipFill>
        <p:spPr>
          <a:xfrm>
            <a:off x="6108700" y="4699606"/>
            <a:ext cx="6083300" cy="1739900"/>
          </a:xfrm>
          <a:prstGeom prst="rect">
            <a:avLst/>
          </a:prstGeom>
        </p:spPr>
      </p:pic>
      <p:sp>
        <p:nvSpPr>
          <p:cNvPr id="8" name="文本框 7">
            <a:extLst>
              <a:ext uri="{FF2B5EF4-FFF2-40B4-BE49-F238E27FC236}">
                <a16:creationId xmlns:a16="http://schemas.microsoft.com/office/drawing/2014/main" id="{A58FBC2C-294F-B847-A20B-11425E7F9166}"/>
              </a:ext>
            </a:extLst>
          </p:cNvPr>
          <p:cNvSpPr txBox="1"/>
          <p:nvPr/>
        </p:nvSpPr>
        <p:spPr>
          <a:xfrm>
            <a:off x="5061098" y="2339163"/>
            <a:ext cx="2360428" cy="1754326"/>
          </a:xfrm>
          <a:prstGeom prst="rect">
            <a:avLst/>
          </a:prstGeom>
          <a:solidFill>
            <a:schemeClr val="accent2"/>
          </a:solidFill>
        </p:spPr>
        <p:txBody>
          <a:bodyPr wrap="square" rtlCol="0">
            <a:spAutoFit/>
          </a:bodyPr>
          <a:lstStyle/>
          <a:p>
            <a:r>
              <a:rPr kumimoji="1" lang="zh-CN" altLang="en-US" dirty="0">
                <a:solidFill>
                  <a:schemeClr val="bg1"/>
                </a:solidFill>
              </a:rPr>
              <a:t>以层次遍历为每个结点编号，完全二叉树 </a:t>
            </a:r>
            <a:r>
              <a:rPr kumimoji="1" lang="zh-CN" altLang="en-US" b="1" u="sng" dirty="0">
                <a:solidFill>
                  <a:schemeClr val="bg1"/>
                </a:solidFill>
              </a:rPr>
              <a:t>父子下标是</a:t>
            </a:r>
            <a:r>
              <a:rPr kumimoji="1" lang="en-US" altLang="zh-CN" b="1" u="sng" dirty="0">
                <a:solidFill>
                  <a:schemeClr val="bg1"/>
                </a:solidFill>
              </a:rPr>
              <a:t>2</a:t>
            </a:r>
            <a:r>
              <a:rPr kumimoji="1" lang="zh-CN" altLang="en-US" b="1" u="sng" dirty="0">
                <a:solidFill>
                  <a:schemeClr val="bg1"/>
                </a:solidFill>
              </a:rPr>
              <a:t>倍或者</a:t>
            </a:r>
            <a:r>
              <a:rPr kumimoji="1" lang="en-US" altLang="zh-CN" b="1" u="sng" dirty="0">
                <a:solidFill>
                  <a:schemeClr val="bg1"/>
                </a:solidFill>
              </a:rPr>
              <a:t>2</a:t>
            </a:r>
            <a:r>
              <a:rPr kumimoji="1" lang="zh-CN" altLang="en-US" b="1" u="sng" dirty="0">
                <a:solidFill>
                  <a:schemeClr val="bg1"/>
                </a:solidFill>
              </a:rPr>
              <a:t>倍＋</a:t>
            </a:r>
            <a:r>
              <a:rPr kumimoji="1" lang="en-US" altLang="zh-CN" b="1" u="sng" dirty="0">
                <a:solidFill>
                  <a:schemeClr val="bg1"/>
                </a:solidFill>
              </a:rPr>
              <a:t>1</a:t>
            </a:r>
            <a:r>
              <a:rPr kumimoji="1" lang="zh-CN" altLang="en-US" b="1" u="sng" dirty="0">
                <a:solidFill>
                  <a:schemeClr val="bg1"/>
                </a:solidFill>
              </a:rPr>
              <a:t>的关系</a:t>
            </a:r>
            <a:r>
              <a:rPr kumimoji="1" lang="zh-CN" altLang="en-US" dirty="0">
                <a:solidFill>
                  <a:schemeClr val="bg1"/>
                </a:solidFill>
              </a:rPr>
              <a:t>使得数组中就能方便模拟二叉树的操作</a:t>
            </a:r>
          </a:p>
        </p:txBody>
      </p:sp>
    </p:spTree>
    <p:extLst>
      <p:ext uri="{BB962C8B-B14F-4D97-AF65-F5344CB8AC3E}">
        <p14:creationId xmlns:p14="http://schemas.microsoft.com/office/powerpoint/2010/main" val="185716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182103" y="2678335"/>
            <a:ext cx="8268587"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堆排序（</a:t>
            </a:r>
            <a:r>
              <a:rPr lang="en-US" altLang="zh-CN" sz="2400" dirty="0">
                <a:latin typeface="Microsoft YaHei" panose="020B0503020204020204" pitchFamily="34" charset="-122"/>
                <a:ea typeface="Microsoft YaHei" panose="020B0503020204020204" pitchFamily="34" charset="-122"/>
              </a:rPr>
              <a:t>Heap Sort</a:t>
            </a:r>
            <a:r>
              <a:rPr lang="zh-CN" altLang="en-US" sz="2400" dirty="0">
                <a:latin typeface="Microsoft YaHei" panose="020B0503020204020204" pitchFamily="34" charset="-122"/>
                <a:ea typeface="Microsoft YaHei" panose="020B0503020204020204" pitchFamily="34" charset="-122"/>
              </a:rPr>
              <a:t>）就是利用堆（假设利用大顶堆）进行排序的方法。它的基本思想是，</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将待排序的序列构造成一个大顶堆。此时，整个序列的最大值就是堆顶的根结点。将它移走（其实就是将其与堆数组的末尾元素交换，此时末尾元素就是最大值），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然后将剩余的</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个序列重新构造成一个堆，这样就会得到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个元素中的次大值。</a:t>
            </a:r>
            <a:endParaRPr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如此反复执行</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，便能得到一个有序序列了。</a:t>
            </a:r>
          </a:p>
        </p:txBody>
      </p:sp>
      <p:pic>
        <p:nvPicPr>
          <p:cNvPr id="2" name="图片 1">
            <a:extLst>
              <a:ext uri="{FF2B5EF4-FFF2-40B4-BE49-F238E27FC236}">
                <a16:creationId xmlns:a16="http://schemas.microsoft.com/office/drawing/2014/main" id="{76D00CC0-B597-7E47-AEDE-150CCD7CE1DE}"/>
              </a:ext>
            </a:extLst>
          </p:cNvPr>
          <p:cNvPicPr>
            <a:picLocks noChangeAspect="1"/>
          </p:cNvPicPr>
          <p:nvPr/>
        </p:nvPicPr>
        <p:blipFill>
          <a:blip r:embed="rId3"/>
          <a:stretch>
            <a:fillRect/>
          </a:stretch>
        </p:blipFill>
        <p:spPr>
          <a:xfrm>
            <a:off x="8635981" y="3195501"/>
            <a:ext cx="3373916" cy="2160490"/>
          </a:xfrm>
          <a:prstGeom prst="rect">
            <a:avLst/>
          </a:prstGeom>
        </p:spPr>
      </p:pic>
    </p:spTree>
    <p:extLst>
      <p:ext uri="{BB962C8B-B14F-4D97-AF65-F5344CB8AC3E}">
        <p14:creationId xmlns:p14="http://schemas.microsoft.com/office/powerpoint/2010/main" val="332671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创建初始堆</a:t>
            </a:r>
          </a:p>
        </p:txBody>
      </p:sp>
      <p:sp>
        <p:nvSpPr>
          <p:cNvPr id="7" name="文本框 6">
            <a:extLst>
              <a:ext uri="{FF2B5EF4-FFF2-40B4-BE49-F238E27FC236}">
                <a16:creationId xmlns:a16="http://schemas.microsoft.com/office/drawing/2014/main" id="{70E2DEE0-704A-2048-B01D-0A8C409885C3}"/>
              </a:ext>
            </a:extLst>
          </p:cNvPr>
          <p:cNvSpPr txBox="1"/>
          <p:nvPr/>
        </p:nvSpPr>
        <p:spPr>
          <a:xfrm>
            <a:off x="756187" y="1871330"/>
            <a:ext cx="4914511" cy="3046988"/>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假设我们要排序的序列是</a:t>
            </a:r>
            <a:r>
              <a:rPr lang="en-US" altLang="zh-CN" sz="2400" dirty="0">
                <a:latin typeface="Microsoft YaHei" panose="020B0503020204020204" pitchFamily="34" charset="-122"/>
                <a:ea typeface="Microsoft YaHei" panose="020B0503020204020204" pitchFamily="34" charset="-122"/>
              </a:rPr>
              <a:t>{50,10,90,30,70,40,80,60,20}</a:t>
            </a:r>
            <a:r>
              <a:rPr lang="zh-CN" altLang="en-US" sz="2400" dirty="0">
                <a:latin typeface="Microsoft YaHei" panose="020B0503020204020204" pitchFamily="34" charset="-122"/>
                <a:ea typeface="Microsoft YaHei" panose="020B0503020204020204" pitchFamily="34" charset="-122"/>
              </a:rPr>
              <a:t>，构建成为一个大顶堆，其实就是从下往上、从右到左，将每个非终端结点（非叶结点）当作根结点，将其和其子树调整成大顶堆，也就是从</a:t>
            </a:r>
            <a:r>
              <a:rPr lang="en-US" altLang="zh-CN" sz="2400" dirty="0">
                <a:latin typeface="Microsoft YaHei" panose="020B0503020204020204" pitchFamily="34" charset="-122"/>
                <a:ea typeface="Microsoft YaHei" panose="020B0503020204020204" pitchFamily="34" charset="-122"/>
              </a:rPr>
              <a:t>4→3→2→1</a:t>
            </a:r>
            <a:r>
              <a:rPr lang="zh-CN" altLang="en-US" sz="2400" dirty="0">
                <a:latin typeface="Microsoft YaHei" panose="020B0503020204020204" pitchFamily="34" charset="-122"/>
                <a:ea typeface="Microsoft YaHei" panose="020B0503020204020204" pitchFamily="34" charset="-122"/>
              </a:rPr>
              <a:t>的变量变化，也是</a:t>
            </a:r>
            <a:r>
              <a:rPr lang="en-US" altLang="zh-CN" sz="2400" dirty="0">
                <a:latin typeface="Microsoft YaHei" panose="020B0503020204020204" pitchFamily="34" charset="-122"/>
                <a:ea typeface="Microsoft YaHei" panose="020B0503020204020204" pitchFamily="34" charset="-122"/>
              </a:rPr>
              <a:t>30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的结点调整过程。</a:t>
            </a:r>
          </a:p>
        </p:txBody>
      </p:sp>
      <p:pic>
        <p:nvPicPr>
          <p:cNvPr id="4" name="图片 3">
            <a:extLst>
              <a:ext uri="{FF2B5EF4-FFF2-40B4-BE49-F238E27FC236}">
                <a16:creationId xmlns:a16="http://schemas.microsoft.com/office/drawing/2014/main" id="{DF70094F-A22E-6E4D-8E88-E828DAFE8EE2}"/>
              </a:ext>
            </a:extLst>
          </p:cNvPr>
          <p:cNvPicPr>
            <a:picLocks noChangeAspect="1"/>
          </p:cNvPicPr>
          <p:nvPr/>
        </p:nvPicPr>
        <p:blipFill>
          <a:blip r:embed="rId3"/>
          <a:stretch>
            <a:fillRect/>
          </a:stretch>
        </p:blipFill>
        <p:spPr>
          <a:xfrm>
            <a:off x="5859425" y="2317387"/>
            <a:ext cx="6172200" cy="3632200"/>
          </a:xfrm>
          <a:prstGeom prst="rect">
            <a:avLst/>
          </a:prstGeom>
        </p:spPr>
      </p:pic>
    </p:spTree>
    <p:extLst>
      <p:ext uri="{BB962C8B-B14F-4D97-AF65-F5344CB8AC3E}">
        <p14:creationId xmlns:p14="http://schemas.microsoft.com/office/powerpoint/2010/main" val="371144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pic>
        <p:nvPicPr>
          <p:cNvPr id="2" name="图片 1">
            <a:extLst>
              <a:ext uri="{FF2B5EF4-FFF2-40B4-BE49-F238E27FC236}">
                <a16:creationId xmlns:a16="http://schemas.microsoft.com/office/drawing/2014/main" id="{B16BE909-2B63-7749-9375-042A0185F00D}"/>
              </a:ext>
            </a:extLst>
          </p:cNvPr>
          <p:cNvPicPr>
            <a:picLocks noChangeAspect="1"/>
          </p:cNvPicPr>
          <p:nvPr/>
        </p:nvPicPr>
        <p:blipFill>
          <a:blip r:embed="rId3"/>
          <a:stretch>
            <a:fillRect/>
          </a:stretch>
        </p:blipFill>
        <p:spPr>
          <a:xfrm>
            <a:off x="236574" y="2515781"/>
            <a:ext cx="5418391" cy="3360774"/>
          </a:xfrm>
          <a:prstGeom prst="rect">
            <a:avLst/>
          </a:prstGeom>
        </p:spPr>
      </p:pic>
      <p:pic>
        <p:nvPicPr>
          <p:cNvPr id="5" name="图片 4">
            <a:extLst>
              <a:ext uri="{FF2B5EF4-FFF2-40B4-BE49-F238E27FC236}">
                <a16:creationId xmlns:a16="http://schemas.microsoft.com/office/drawing/2014/main" id="{5CF2D0E6-5D2B-8044-91AB-843B786A78EC}"/>
              </a:ext>
            </a:extLst>
          </p:cNvPr>
          <p:cNvPicPr>
            <a:picLocks noChangeAspect="1"/>
          </p:cNvPicPr>
          <p:nvPr/>
        </p:nvPicPr>
        <p:blipFill>
          <a:blip r:embed="rId4"/>
          <a:stretch>
            <a:fillRect/>
          </a:stretch>
        </p:blipFill>
        <p:spPr>
          <a:xfrm>
            <a:off x="6458080" y="2515781"/>
            <a:ext cx="5639655" cy="3360774"/>
          </a:xfrm>
          <a:prstGeom prst="rect">
            <a:avLst/>
          </a:prstGeom>
        </p:spPr>
      </p:pic>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7094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2F52414-C5CA-4D42-BC26-26F88FF45292}"/>
              </a:ext>
            </a:extLst>
          </p:cNvPr>
          <p:cNvPicPr>
            <a:picLocks noChangeAspect="1"/>
          </p:cNvPicPr>
          <p:nvPr/>
        </p:nvPicPr>
        <p:blipFill>
          <a:blip r:embed="rId3"/>
          <a:stretch>
            <a:fillRect/>
          </a:stretch>
        </p:blipFill>
        <p:spPr>
          <a:xfrm>
            <a:off x="476203" y="2642254"/>
            <a:ext cx="5260272" cy="3214610"/>
          </a:xfrm>
          <a:prstGeom prst="rect">
            <a:avLst/>
          </a:prstGeom>
        </p:spPr>
      </p:pic>
      <p:pic>
        <p:nvPicPr>
          <p:cNvPr id="7" name="图片 6">
            <a:extLst>
              <a:ext uri="{FF2B5EF4-FFF2-40B4-BE49-F238E27FC236}">
                <a16:creationId xmlns:a16="http://schemas.microsoft.com/office/drawing/2014/main" id="{DDB0D2B8-98FC-A24F-A1FA-FA7324D53223}"/>
              </a:ext>
            </a:extLst>
          </p:cNvPr>
          <p:cNvPicPr>
            <a:picLocks noChangeAspect="1"/>
          </p:cNvPicPr>
          <p:nvPr/>
        </p:nvPicPr>
        <p:blipFill>
          <a:blip r:embed="rId4"/>
          <a:stretch>
            <a:fillRect/>
          </a:stretch>
        </p:blipFill>
        <p:spPr>
          <a:xfrm>
            <a:off x="6756991" y="2588863"/>
            <a:ext cx="5435009" cy="3214609"/>
          </a:xfrm>
          <a:prstGeom prst="rect">
            <a:avLst/>
          </a:prstGeom>
        </p:spPr>
      </p:pic>
    </p:spTree>
    <p:extLst>
      <p:ext uri="{BB962C8B-B14F-4D97-AF65-F5344CB8AC3E}">
        <p14:creationId xmlns:p14="http://schemas.microsoft.com/office/powerpoint/2010/main" val="244091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550997"/>
            <a:ext cx="8538144" cy="5106563"/>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排序基本概念</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冒泡排序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简单选择排序</a:t>
            </a: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直接插入排序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希尔排序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堆排序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归并排序</a:t>
            </a:r>
            <a:endParaRPr kumimoji="1" lang="en-US" altLang="zh-CN" sz="24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快速排序</a:t>
            </a:r>
            <a:endParaRPr kumimoji="1" lang="en-US" altLang="zh-CN"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085BB389-D117-7A46-8F28-BECE634663A1}"/>
              </a:ext>
            </a:extLst>
          </p:cNvPr>
          <p:cNvSpPr txBox="1"/>
          <p:nvPr/>
        </p:nvSpPr>
        <p:spPr>
          <a:xfrm>
            <a:off x="1101436" y="284710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初始堆调整</a:t>
            </a:r>
          </a:p>
        </p:txBody>
      </p:sp>
      <p:sp>
        <p:nvSpPr>
          <p:cNvPr id="6" name="右箭头 5">
            <a:extLst>
              <a:ext uri="{FF2B5EF4-FFF2-40B4-BE49-F238E27FC236}">
                <a16:creationId xmlns:a16="http://schemas.microsoft.com/office/drawing/2014/main" id="{C5BD6A98-4431-5642-8173-1169C897E007}"/>
              </a:ext>
            </a:extLst>
          </p:cNvPr>
          <p:cNvSpPr/>
          <p:nvPr/>
        </p:nvSpPr>
        <p:spPr>
          <a:xfrm>
            <a:off x="5911211" y="3827721"/>
            <a:ext cx="290623" cy="3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A99CF0A0-58C7-254D-A918-8B7A7E201565}"/>
              </a:ext>
            </a:extLst>
          </p:cNvPr>
          <p:cNvPicPr>
            <a:picLocks noChangeAspect="1"/>
          </p:cNvPicPr>
          <p:nvPr/>
        </p:nvPicPr>
        <p:blipFill>
          <a:blip r:embed="rId3"/>
          <a:stretch>
            <a:fillRect/>
          </a:stretch>
        </p:blipFill>
        <p:spPr>
          <a:xfrm>
            <a:off x="249995" y="2588863"/>
            <a:ext cx="5383638" cy="3214610"/>
          </a:xfrm>
          <a:prstGeom prst="rect">
            <a:avLst/>
          </a:prstGeom>
        </p:spPr>
      </p:pic>
      <p:pic>
        <p:nvPicPr>
          <p:cNvPr id="5" name="图片 4">
            <a:extLst>
              <a:ext uri="{FF2B5EF4-FFF2-40B4-BE49-F238E27FC236}">
                <a16:creationId xmlns:a16="http://schemas.microsoft.com/office/drawing/2014/main" id="{451099E4-B077-384D-8BDA-627F1287EDA3}"/>
              </a:ext>
            </a:extLst>
          </p:cNvPr>
          <p:cNvPicPr>
            <a:picLocks noChangeAspect="1"/>
          </p:cNvPicPr>
          <p:nvPr/>
        </p:nvPicPr>
        <p:blipFill>
          <a:blip r:embed="rId4"/>
          <a:stretch>
            <a:fillRect/>
          </a:stretch>
        </p:blipFill>
        <p:spPr>
          <a:xfrm>
            <a:off x="6479412" y="2588862"/>
            <a:ext cx="5491151" cy="3214611"/>
          </a:xfrm>
          <a:prstGeom prst="rect">
            <a:avLst/>
          </a:prstGeom>
        </p:spPr>
      </p:pic>
    </p:spTree>
    <p:extLst>
      <p:ext uri="{BB962C8B-B14F-4D97-AF65-F5344CB8AC3E}">
        <p14:creationId xmlns:p14="http://schemas.microsoft.com/office/powerpoint/2010/main" val="262449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初始堆创建成功</a:t>
            </a:r>
          </a:p>
        </p:txBody>
      </p:sp>
      <p:pic>
        <p:nvPicPr>
          <p:cNvPr id="5" name="图片 4">
            <a:extLst>
              <a:ext uri="{FF2B5EF4-FFF2-40B4-BE49-F238E27FC236}">
                <a16:creationId xmlns:a16="http://schemas.microsoft.com/office/drawing/2014/main" id="{451099E4-B077-384D-8BDA-627F1287EDA3}"/>
              </a:ext>
            </a:extLst>
          </p:cNvPr>
          <p:cNvPicPr>
            <a:picLocks noChangeAspect="1"/>
          </p:cNvPicPr>
          <p:nvPr/>
        </p:nvPicPr>
        <p:blipFill>
          <a:blip r:embed="rId3"/>
          <a:stretch>
            <a:fillRect/>
          </a:stretch>
        </p:blipFill>
        <p:spPr>
          <a:xfrm>
            <a:off x="1418314" y="2461271"/>
            <a:ext cx="5491151" cy="3214611"/>
          </a:xfrm>
          <a:prstGeom prst="rect">
            <a:avLst/>
          </a:prstGeom>
        </p:spPr>
      </p:pic>
      <p:sp>
        <p:nvSpPr>
          <p:cNvPr id="4" name="文本框 3">
            <a:extLst>
              <a:ext uri="{FF2B5EF4-FFF2-40B4-BE49-F238E27FC236}">
                <a16:creationId xmlns:a16="http://schemas.microsoft.com/office/drawing/2014/main" id="{66CE25C9-8AD5-D545-A05E-5DE31034E9E4}"/>
              </a:ext>
            </a:extLst>
          </p:cNvPr>
          <p:cNvSpPr txBox="1"/>
          <p:nvPr/>
        </p:nvSpPr>
        <p:spPr>
          <a:xfrm>
            <a:off x="8272130" y="2462564"/>
            <a:ext cx="2743200"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90</a:t>
            </a:r>
            <a:r>
              <a:rPr kumimoji="1" lang="zh-CN" altLang="en-US" sz="2400" dirty="0">
                <a:solidFill>
                  <a:schemeClr val="bg1"/>
                </a:solidFill>
                <a:latin typeface="Microsoft YaHei" panose="020B0503020204020204" pitchFamily="34" charset="-122"/>
                <a:ea typeface="Microsoft YaHei" panose="020B0503020204020204" pitchFamily="34" charset="-122"/>
              </a:rPr>
              <a:t> 是最大值，已经放在了堆顶部</a:t>
            </a:r>
          </a:p>
        </p:txBody>
      </p:sp>
      <p:cxnSp>
        <p:nvCxnSpPr>
          <p:cNvPr id="8" name="直线箭头连接符 7">
            <a:extLst>
              <a:ext uri="{FF2B5EF4-FFF2-40B4-BE49-F238E27FC236}">
                <a16:creationId xmlns:a16="http://schemas.microsoft.com/office/drawing/2014/main" id="{4FA8F24E-74C1-A24B-BA2C-4B81DB852D03}"/>
              </a:ext>
            </a:extLst>
          </p:cNvPr>
          <p:cNvCxnSpPr>
            <a:cxnSpLocks/>
          </p:cNvCxnSpPr>
          <p:nvPr/>
        </p:nvCxnSpPr>
        <p:spPr>
          <a:xfrm flipH="1">
            <a:off x="4678326" y="2785730"/>
            <a:ext cx="3593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B866C61-9A0F-3C4D-8987-490BEE6A1788}"/>
              </a:ext>
            </a:extLst>
          </p:cNvPr>
          <p:cNvSpPr txBox="1"/>
          <p:nvPr/>
        </p:nvSpPr>
        <p:spPr>
          <a:xfrm>
            <a:off x="7740502" y="4189228"/>
            <a:ext cx="3444949" cy="646331"/>
          </a:xfrm>
          <a:prstGeom prst="rect">
            <a:avLst/>
          </a:prstGeom>
          <a:solidFill>
            <a:schemeClr val="accent2"/>
          </a:solidFill>
        </p:spPr>
        <p:txBody>
          <a:bodyPr wrap="square" rtlCol="0">
            <a:spAutoFit/>
          </a:bodyPr>
          <a:lstStyle>
            <a:defPPr>
              <a:defRPr lang="zh-CN"/>
            </a:defPPr>
            <a:lvl1pPr>
              <a:defRPr kumimoji="1" sz="2400">
                <a:solidFill>
                  <a:schemeClr val="bg1"/>
                </a:solidFill>
                <a:latin typeface="Microsoft YaHei" panose="020B0503020204020204" pitchFamily="34" charset="-122"/>
                <a:ea typeface="Microsoft YaHei" panose="020B0503020204020204" pitchFamily="34" charset="-122"/>
              </a:defRPr>
            </a:lvl1pPr>
          </a:lstStyle>
          <a:p>
            <a:r>
              <a:rPr lang="zh-CN" altLang="en-US" dirty="0"/>
              <a:t>接下来开始变输出当前最大值，变调整堆的过程</a:t>
            </a:r>
          </a:p>
        </p:txBody>
      </p:sp>
    </p:spTree>
    <p:extLst>
      <p:ext uri="{BB962C8B-B14F-4D97-AF65-F5344CB8AC3E}">
        <p14:creationId xmlns:p14="http://schemas.microsoft.com/office/powerpoint/2010/main" val="10539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1" y="831594"/>
            <a:ext cx="90956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6" name="图片 5">
            <a:extLst>
              <a:ext uri="{FF2B5EF4-FFF2-40B4-BE49-F238E27FC236}">
                <a16:creationId xmlns:a16="http://schemas.microsoft.com/office/drawing/2014/main" id="{A69D5504-11E6-A64E-8002-EB486C4AA55A}"/>
              </a:ext>
            </a:extLst>
          </p:cNvPr>
          <p:cNvPicPr>
            <a:picLocks noChangeAspect="1"/>
          </p:cNvPicPr>
          <p:nvPr/>
        </p:nvPicPr>
        <p:blipFill>
          <a:blip r:embed="rId3"/>
          <a:stretch>
            <a:fillRect/>
          </a:stretch>
        </p:blipFill>
        <p:spPr>
          <a:xfrm>
            <a:off x="637953" y="2949487"/>
            <a:ext cx="7336170" cy="2275710"/>
          </a:xfrm>
          <a:prstGeom prst="rect">
            <a:avLst/>
          </a:prstGeom>
        </p:spPr>
      </p:pic>
      <p:pic>
        <p:nvPicPr>
          <p:cNvPr id="7" name="图片 6">
            <a:extLst>
              <a:ext uri="{FF2B5EF4-FFF2-40B4-BE49-F238E27FC236}">
                <a16:creationId xmlns:a16="http://schemas.microsoft.com/office/drawing/2014/main" id="{68453DEB-3252-794A-8AAF-3D6A4A5E2AC7}"/>
              </a:ext>
            </a:extLst>
          </p:cNvPr>
          <p:cNvPicPr>
            <a:picLocks noChangeAspect="1"/>
          </p:cNvPicPr>
          <p:nvPr/>
        </p:nvPicPr>
        <p:blipFill>
          <a:blip r:embed="rId4"/>
          <a:stretch>
            <a:fillRect/>
          </a:stretch>
        </p:blipFill>
        <p:spPr>
          <a:xfrm>
            <a:off x="7974123" y="2949487"/>
            <a:ext cx="3611419" cy="2160807"/>
          </a:xfrm>
          <a:prstGeom prst="rect">
            <a:avLst/>
          </a:prstGeom>
        </p:spPr>
      </p:pic>
      <p:sp>
        <p:nvSpPr>
          <p:cNvPr id="9" name="文本框 8">
            <a:extLst>
              <a:ext uri="{FF2B5EF4-FFF2-40B4-BE49-F238E27FC236}">
                <a16:creationId xmlns:a16="http://schemas.microsoft.com/office/drawing/2014/main" id="{C2B5BEC1-5417-C546-8713-2F56958302A1}"/>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10" name="文本框 9">
            <a:extLst>
              <a:ext uri="{FF2B5EF4-FFF2-40B4-BE49-F238E27FC236}">
                <a16:creationId xmlns:a16="http://schemas.microsoft.com/office/drawing/2014/main" id="{CF47234C-9446-6248-8755-74EDE7BC3F52}"/>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11" name="文本框 10">
            <a:extLst>
              <a:ext uri="{FF2B5EF4-FFF2-40B4-BE49-F238E27FC236}">
                <a16:creationId xmlns:a16="http://schemas.microsoft.com/office/drawing/2014/main" id="{712FC929-8C14-8043-A9D6-B7AA269982FE}"/>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p14="http://schemas.microsoft.com/office/powerpoint/2010/main" val="202621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输出</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并调整最大堆</a:t>
            </a:r>
          </a:p>
        </p:txBody>
      </p:sp>
      <p:pic>
        <p:nvPicPr>
          <p:cNvPr id="4" name="图片 3">
            <a:extLst>
              <a:ext uri="{FF2B5EF4-FFF2-40B4-BE49-F238E27FC236}">
                <a16:creationId xmlns:a16="http://schemas.microsoft.com/office/drawing/2014/main" id="{EFF970E9-E30A-954E-83FC-E2D0AB46DD14}"/>
              </a:ext>
            </a:extLst>
          </p:cNvPr>
          <p:cNvPicPr>
            <a:picLocks noChangeAspect="1"/>
          </p:cNvPicPr>
          <p:nvPr/>
        </p:nvPicPr>
        <p:blipFill>
          <a:blip r:embed="rId3"/>
          <a:stretch>
            <a:fillRect/>
          </a:stretch>
        </p:blipFill>
        <p:spPr>
          <a:xfrm>
            <a:off x="0" y="2913320"/>
            <a:ext cx="7840109" cy="2551813"/>
          </a:xfrm>
          <a:prstGeom prst="rect">
            <a:avLst/>
          </a:prstGeom>
        </p:spPr>
      </p:pic>
      <p:pic>
        <p:nvPicPr>
          <p:cNvPr id="5" name="图片 4">
            <a:extLst>
              <a:ext uri="{FF2B5EF4-FFF2-40B4-BE49-F238E27FC236}">
                <a16:creationId xmlns:a16="http://schemas.microsoft.com/office/drawing/2014/main" id="{6331FBB5-1F4F-9746-A119-D18F41E326E6}"/>
              </a:ext>
            </a:extLst>
          </p:cNvPr>
          <p:cNvPicPr>
            <a:picLocks noChangeAspect="1"/>
          </p:cNvPicPr>
          <p:nvPr/>
        </p:nvPicPr>
        <p:blipFill>
          <a:blip r:embed="rId4"/>
          <a:stretch>
            <a:fillRect/>
          </a:stretch>
        </p:blipFill>
        <p:spPr>
          <a:xfrm>
            <a:off x="7840109" y="2913319"/>
            <a:ext cx="3981552" cy="2551813"/>
          </a:xfrm>
          <a:prstGeom prst="rect">
            <a:avLst/>
          </a:prstGeom>
        </p:spPr>
      </p:pic>
      <p:sp>
        <p:nvSpPr>
          <p:cNvPr id="6" name="文本框 5">
            <a:extLst>
              <a:ext uri="{FF2B5EF4-FFF2-40B4-BE49-F238E27FC236}">
                <a16:creationId xmlns:a16="http://schemas.microsoft.com/office/drawing/2014/main" id="{218CC9A1-A068-5D43-B0B7-83A29ED2D26A}"/>
              </a:ext>
            </a:extLst>
          </p:cNvPr>
          <p:cNvSpPr txBox="1"/>
          <p:nvPr/>
        </p:nvSpPr>
        <p:spPr>
          <a:xfrm>
            <a:off x="1041991" y="5380074"/>
            <a:ext cx="2658139" cy="646331"/>
          </a:xfrm>
          <a:prstGeom prst="rect">
            <a:avLst/>
          </a:prstGeom>
          <a:solidFill>
            <a:schemeClr val="accent2"/>
          </a:solidFill>
        </p:spPr>
        <p:txBody>
          <a:bodyPr wrap="square" rtlCol="0">
            <a:spAutoFit/>
          </a:bodyPr>
          <a:lstStyle/>
          <a:p>
            <a:r>
              <a:rPr kumimoji="1" lang="en-US" altLang="zh-CN" dirty="0">
                <a:solidFill>
                  <a:schemeClr val="bg1"/>
                </a:solidFill>
              </a:rPr>
              <a:t>1.</a:t>
            </a:r>
            <a:r>
              <a:rPr kumimoji="1" lang="zh-CN" altLang="en-US" dirty="0">
                <a:solidFill>
                  <a:schemeClr val="bg1"/>
                </a:solidFill>
              </a:rPr>
              <a:t> 最后一个结点数据和第一个结点互换数据</a:t>
            </a:r>
          </a:p>
        </p:txBody>
      </p:sp>
      <p:sp>
        <p:nvSpPr>
          <p:cNvPr id="7" name="文本框 6">
            <a:extLst>
              <a:ext uri="{FF2B5EF4-FFF2-40B4-BE49-F238E27FC236}">
                <a16:creationId xmlns:a16="http://schemas.microsoft.com/office/drawing/2014/main" id="{5B805267-ABA0-7D46-895E-56F7A0665464}"/>
              </a:ext>
            </a:extLst>
          </p:cNvPr>
          <p:cNvSpPr txBox="1"/>
          <p:nvPr/>
        </p:nvSpPr>
        <p:spPr>
          <a:xfrm>
            <a:off x="4766930" y="5365530"/>
            <a:ext cx="2658139" cy="1200329"/>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2.</a:t>
            </a:r>
            <a:r>
              <a:rPr lang="zh-CN" altLang="en-US" dirty="0"/>
              <a:t> 互换后，输出当下的最大值，最大堆的属性可能不匹配了，需要进行调整</a:t>
            </a:r>
          </a:p>
        </p:txBody>
      </p:sp>
      <p:sp>
        <p:nvSpPr>
          <p:cNvPr id="8" name="文本框 7">
            <a:extLst>
              <a:ext uri="{FF2B5EF4-FFF2-40B4-BE49-F238E27FC236}">
                <a16:creationId xmlns:a16="http://schemas.microsoft.com/office/drawing/2014/main" id="{19482081-64C7-0C47-A009-3775A5E80E91}"/>
              </a:ext>
            </a:extLst>
          </p:cNvPr>
          <p:cNvSpPr txBox="1"/>
          <p:nvPr/>
        </p:nvSpPr>
        <p:spPr>
          <a:xfrm>
            <a:off x="8491870" y="5380074"/>
            <a:ext cx="2658139" cy="923330"/>
          </a:xfrm>
          <a:prstGeom prst="rect">
            <a:avLst/>
          </a:prstGeom>
          <a:solidFill>
            <a:schemeClr val="accent2"/>
          </a:solidFill>
        </p:spPr>
        <p:txBody>
          <a:bodyPr wrap="square" rtlCol="0">
            <a:spAutoFit/>
          </a:bodyPr>
          <a:lstStyle>
            <a:defPPr>
              <a:defRPr lang="zh-CN"/>
            </a:defPPr>
            <a:lvl1pPr>
              <a:defRPr kumimoji="1">
                <a:solidFill>
                  <a:schemeClr val="bg1"/>
                </a:solidFill>
              </a:defRPr>
            </a:lvl1pPr>
          </a:lstStyle>
          <a:p>
            <a:r>
              <a:rPr lang="en-US" altLang="zh-CN" dirty="0"/>
              <a:t>3.</a:t>
            </a:r>
            <a:r>
              <a:rPr lang="zh-CN" altLang="en-US" dirty="0"/>
              <a:t> 调整结束后，再次成为最大堆，为下一次数据交换做好准备</a:t>
            </a:r>
          </a:p>
        </p:txBody>
      </p:sp>
    </p:spTree>
    <p:extLst>
      <p:ext uri="{BB962C8B-B14F-4D97-AF65-F5344CB8AC3E}">
        <p14:creationId xmlns:p14="http://schemas.microsoft.com/office/powerpoint/2010/main" val="2508193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同上输出</a:t>
            </a:r>
            <a:r>
              <a:rPr kumimoji="1" lang="en-US" altLang="zh-CN" sz="4800" dirty="0">
                <a:latin typeface="Microsoft YaHei" panose="020B0503020204020204" pitchFamily="34" charset="-122"/>
                <a:ea typeface="Microsoft YaHei" panose="020B0503020204020204" pitchFamily="34" charset="-122"/>
              </a:rPr>
              <a:t>90</a:t>
            </a:r>
            <a:r>
              <a:rPr kumimoji="1" lang="zh-CN" altLang="en-US" sz="4800" dirty="0">
                <a:latin typeface="Microsoft YaHei" panose="020B0503020204020204" pitchFamily="34" charset="-122"/>
                <a:ea typeface="Microsoft YaHei" panose="020B0503020204020204" pitchFamily="34" charset="-122"/>
              </a:rPr>
              <a:t>，</a:t>
            </a:r>
            <a:r>
              <a:rPr kumimoji="1" lang="en-US" altLang="zh-CN" sz="4800" dirty="0">
                <a:latin typeface="Microsoft YaHei" panose="020B0503020204020204" pitchFamily="34" charset="-122"/>
                <a:ea typeface="Microsoft YaHei" panose="020B0503020204020204" pitchFamily="34" charset="-122"/>
              </a:rPr>
              <a:t>80</a:t>
            </a:r>
            <a:r>
              <a:rPr kumimoji="1" lang="zh-CN" altLang="en-US" sz="4800" dirty="0">
                <a:latin typeface="Microsoft YaHei" panose="020B0503020204020204" pitchFamily="34" charset="-122"/>
                <a:ea typeface="Microsoft YaHei" panose="020B0503020204020204" pitchFamily="34" charset="-122"/>
              </a:rPr>
              <a:t>的步骤</a:t>
            </a:r>
          </a:p>
        </p:txBody>
      </p:sp>
      <p:pic>
        <p:nvPicPr>
          <p:cNvPr id="12" name="图片 11">
            <a:extLst>
              <a:ext uri="{FF2B5EF4-FFF2-40B4-BE49-F238E27FC236}">
                <a16:creationId xmlns:a16="http://schemas.microsoft.com/office/drawing/2014/main" id="{280EB505-5805-5242-992D-EAA9FEF9DA6B}"/>
              </a:ext>
            </a:extLst>
          </p:cNvPr>
          <p:cNvPicPr>
            <a:picLocks noChangeAspect="1"/>
          </p:cNvPicPr>
          <p:nvPr/>
        </p:nvPicPr>
        <p:blipFill>
          <a:blip r:embed="rId3"/>
          <a:stretch>
            <a:fillRect/>
          </a:stretch>
        </p:blipFill>
        <p:spPr>
          <a:xfrm>
            <a:off x="166992" y="2024649"/>
            <a:ext cx="8047271" cy="2334702"/>
          </a:xfrm>
          <a:prstGeom prst="rect">
            <a:avLst/>
          </a:prstGeom>
        </p:spPr>
      </p:pic>
      <p:pic>
        <p:nvPicPr>
          <p:cNvPr id="13" name="图片 12">
            <a:extLst>
              <a:ext uri="{FF2B5EF4-FFF2-40B4-BE49-F238E27FC236}">
                <a16:creationId xmlns:a16="http://schemas.microsoft.com/office/drawing/2014/main" id="{F9D9D19C-0138-D74F-8645-644BF89F6B3E}"/>
              </a:ext>
            </a:extLst>
          </p:cNvPr>
          <p:cNvPicPr>
            <a:picLocks noChangeAspect="1"/>
          </p:cNvPicPr>
          <p:nvPr/>
        </p:nvPicPr>
        <p:blipFill>
          <a:blip r:embed="rId4"/>
          <a:stretch>
            <a:fillRect/>
          </a:stretch>
        </p:blipFill>
        <p:spPr>
          <a:xfrm>
            <a:off x="8214263" y="2041711"/>
            <a:ext cx="3524081" cy="2317639"/>
          </a:xfrm>
          <a:prstGeom prst="rect">
            <a:avLst/>
          </a:prstGeom>
        </p:spPr>
      </p:pic>
      <p:pic>
        <p:nvPicPr>
          <p:cNvPr id="14" name="图片 13">
            <a:extLst>
              <a:ext uri="{FF2B5EF4-FFF2-40B4-BE49-F238E27FC236}">
                <a16:creationId xmlns:a16="http://schemas.microsoft.com/office/drawing/2014/main" id="{5C75F214-28C8-EC48-9BFB-28D8140E86E0}"/>
              </a:ext>
            </a:extLst>
          </p:cNvPr>
          <p:cNvPicPr>
            <a:picLocks noChangeAspect="1"/>
          </p:cNvPicPr>
          <p:nvPr/>
        </p:nvPicPr>
        <p:blipFill>
          <a:blip r:embed="rId5"/>
          <a:stretch>
            <a:fillRect/>
          </a:stretch>
        </p:blipFill>
        <p:spPr>
          <a:xfrm>
            <a:off x="369713" y="4505309"/>
            <a:ext cx="3852115" cy="2196661"/>
          </a:xfrm>
          <a:prstGeom prst="rect">
            <a:avLst/>
          </a:prstGeom>
        </p:spPr>
      </p:pic>
      <p:pic>
        <p:nvPicPr>
          <p:cNvPr id="15" name="图片 14">
            <a:extLst>
              <a:ext uri="{FF2B5EF4-FFF2-40B4-BE49-F238E27FC236}">
                <a16:creationId xmlns:a16="http://schemas.microsoft.com/office/drawing/2014/main" id="{8929A69E-19B3-F940-B7C4-A4832ABB74B7}"/>
              </a:ext>
            </a:extLst>
          </p:cNvPr>
          <p:cNvPicPr>
            <a:picLocks noChangeAspect="1"/>
          </p:cNvPicPr>
          <p:nvPr/>
        </p:nvPicPr>
        <p:blipFill>
          <a:blip r:embed="rId6"/>
          <a:stretch>
            <a:fillRect/>
          </a:stretch>
        </p:blipFill>
        <p:spPr>
          <a:xfrm>
            <a:off x="4159703" y="4505309"/>
            <a:ext cx="6938416" cy="2196660"/>
          </a:xfrm>
          <a:prstGeom prst="rect">
            <a:avLst/>
          </a:prstGeom>
        </p:spPr>
      </p:pic>
    </p:spTree>
    <p:extLst>
      <p:ext uri="{BB962C8B-B14F-4D97-AF65-F5344CB8AC3E}">
        <p14:creationId xmlns:p14="http://schemas.microsoft.com/office/powerpoint/2010/main" val="259555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堆排序动图</a:t>
            </a:r>
          </a:p>
        </p:txBody>
      </p:sp>
      <p:pic>
        <p:nvPicPr>
          <p:cNvPr id="4" name="图片 3">
            <a:extLst>
              <a:ext uri="{FF2B5EF4-FFF2-40B4-BE49-F238E27FC236}">
                <a16:creationId xmlns:a16="http://schemas.microsoft.com/office/drawing/2014/main" id="{D3461B1D-0CD8-B149-8B55-4EFE8A6D6125}"/>
              </a:ext>
            </a:extLst>
          </p:cNvPr>
          <p:cNvPicPr>
            <a:picLocks noChangeAspect="1"/>
          </p:cNvPicPr>
          <p:nvPr/>
        </p:nvPicPr>
        <p:blipFill>
          <a:blip r:embed="rId3"/>
          <a:stretch>
            <a:fillRect/>
          </a:stretch>
        </p:blipFill>
        <p:spPr>
          <a:xfrm>
            <a:off x="2873892" y="1864832"/>
            <a:ext cx="6759206" cy="4506137"/>
          </a:xfrm>
          <a:prstGeom prst="rect">
            <a:avLst/>
          </a:prstGeom>
        </p:spPr>
      </p:pic>
    </p:spTree>
    <p:extLst>
      <p:ext uri="{BB962C8B-B14F-4D97-AF65-F5344CB8AC3E}">
        <p14:creationId xmlns:p14="http://schemas.microsoft.com/office/powerpoint/2010/main" val="260521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堆排序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4676056" y="3628510"/>
            <a:ext cx="3163683"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hlinkClick r:id="rId3"/>
              </a:rPr>
              <a:t>heapSort visualizer</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767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1869061" y="2767280"/>
            <a:ext cx="8268587" cy="1938992"/>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归并排序是建立在归并操作上的一种有效的排序算法。该算法是采用分治法（</a:t>
            </a:r>
            <a:r>
              <a:rPr lang="en-US" altLang="zh-CN" sz="2400" dirty="0">
                <a:latin typeface="Microsoft YaHei" panose="020B0503020204020204" pitchFamily="34" charset="-122"/>
                <a:ea typeface="Microsoft YaHei" panose="020B0503020204020204" pitchFamily="34" charset="-122"/>
              </a:rPr>
              <a:t>Divide and Conquer</a:t>
            </a:r>
            <a:r>
              <a:rPr lang="zh-CN" altLang="en-US" sz="2400" dirty="0">
                <a:latin typeface="Microsoft YaHei" panose="020B0503020204020204" pitchFamily="34" charset="-122"/>
                <a:ea typeface="Microsoft YaHei" panose="020B0503020204020204" pitchFamily="34" charset="-122"/>
              </a:rPr>
              <a:t>）的一个非常典型的应用。将已有序的子序列合并，得到完全有序的序列；即先使每个子序列有序，再使子序列段间有序。若将两个有序表合并成一个有序表，称为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路归并。 </a:t>
            </a:r>
          </a:p>
        </p:txBody>
      </p:sp>
    </p:spTree>
    <p:extLst>
      <p:ext uri="{BB962C8B-B14F-4D97-AF65-F5344CB8AC3E}">
        <p14:creationId xmlns:p14="http://schemas.microsoft.com/office/powerpoint/2010/main" val="67329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归并排序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19577" y="5539615"/>
            <a:ext cx="8268587" cy="1200329"/>
          </a:xfrm>
          <a:prstGeom prst="rect">
            <a:avLst/>
          </a:prstGeom>
          <a:noFill/>
        </p:spPr>
        <p:txBody>
          <a:bodyPr wrap="square" rtlCol="0">
            <a:spAutoFit/>
          </a:bodyPr>
          <a:lstStyle/>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把长度为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的输入序列分成两个长度为</a:t>
            </a:r>
            <a:r>
              <a:rPr lang="en-US" altLang="zh-CN" sz="2400" dirty="0">
                <a:latin typeface="Microsoft YaHei" panose="020B0503020204020204" pitchFamily="34" charset="-122"/>
                <a:ea typeface="Microsoft YaHei" panose="020B0503020204020204" pitchFamily="34" charset="-122"/>
              </a:rPr>
              <a:t>n/2</a:t>
            </a:r>
            <a:r>
              <a:rPr lang="zh-CN" altLang="en-US" sz="2400" dirty="0">
                <a:latin typeface="Microsoft YaHei" panose="020B0503020204020204" pitchFamily="34" charset="-122"/>
                <a:ea typeface="Microsoft YaHei" panose="020B0503020204020204" pitchFamily="34" charset="-122"/>
              </a:rPr>
              <a:t>的子序列；</a:t>
            </a: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对这两个子序列分别采用归并排序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注意，这里是递归</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400" dirty="0">
                <a:latin typeface="Microsoft YaHei" panose="020B0503020204020204" pitchFamily="34" charset="-122"/>
                <a:ea typeface="Microsoft YaHei" panose="020B0503020204020204" pitchFamily="34" charset="-122"/>
              </a:rPr>
              <a:t>将两个排序好的子序列合并成一个最终的排序序列。</a:t>
            </a:r>
          </a:p>
        </p:txBody>
      </p:sp>
      <p:pic>
        <p:nvPicPr>
          <p:cNvPr id="4" name="图片 3">
            <a:extLst>
              <a:ext uri="{FF2B5EF4-FFF2-40B4-BE49-F238E27FC236}">
                <a16:creationId xmlns:a16="http://schemas.microsoft.com/office/drawing/2014/main" id="{3BCE7D76-A2A8-474C-B4C7-90F9E3550545}"/>
              </a:ext>
            </a:extLst>
          </p:cNvPr>
          <p:cNvPicPr>
            <a:picLocks noChangeAspect="1"/>
          </p:cNvPicPr>
          <p:nvPr/>
        </p:nvPicPr>
        <p:blipFill>
          <a:blip r:embed="rId3"/>
          <a:stretch>
            <a:fillRect/>
          </a:stretch>
        </p:blipFill>
        <p:spPr>
          <a:xfrm>
            <a:off x="6331408" y="1789433"/>
            <a:ext cx="5641015" cy="3509965"/>
          </a:xfrm>
          <a:prstGeom prst="rect">
            <a:avLst/>
          </a:prstGeom>
        </p:spPr>
      </p:pic>
      <p:pic>
        <p:nvPicPr>
          <p:cNvPr id="10" name="图片 9">
            <a:extLst>
              <a:ext uri="{FF2B5EF4-FFF2-40B4-BE49-F238E27FC236}">
                <a16:creationId xmlns:a16="http://schemas.microsoft.com/office/drawing/2014/main" id="{F7DB1F48-DDCA-8B45-881C-D1F1A7A63E8C}"/>
              </a:ext>
            </a:extLst>
          </p:cNvPr>
          <p:cNvPicPr>
            <a:picLocks noChangeAspect="1"/>
          </p:cNvPicPr>
          <p:nvPr/>
        </p:nvPicPr>
        <p:blipFill>
          <a:blip r:embed="rId4"/>
          <a:stretch>
            <a:fillRect/>
          </a:stretch>
        </p:blipFill>
        <p:spPr>
          <a:xfrm>
            <a:off x="219577" y="2600861"/>
            <a:ext cx="5876423" cy="1945410"/>
          </a:xfrm>
          <a:prstGeom prst="rect">
            <a:avLst/>
          </a:prstGeom>
        </p:spPr>
      </p:pic>
    </p:spTree>
    <p:extLst>
      <p:ext uri="{BB962C8B-B14F-4D97-AF65-F5344CB8AC3E}">
        <p14:creationId xmlns:p14="http://schemas.microsoft.com/office/powerpoint/2010/main" val="12220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054352" y="3104753"/>
            <a:ext cx="8268587" cy="1200329"/>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通过一趟排序将待排记录分隔成独立的两部分，其中一部分记录的关键字均比另一部分的关键字小，则可分别对这两部分记录继续进行排序，以达到整个序列有序。</a:t>
            </a:r>
          </a:p>
        </p:txBody>
      </p:sp>
    </p:spTree>
    <p:extLst>
      <p:ext uri="{BB962C8B-B14F-4D97-AF65-F5344CB8AC3E}">
        <p14:creationId xmlns:p14="http://schemas.microsoft.com/office/powerpoint/2010/main" val="283972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生活处处有排序</a:t>
            </a:r>
          </a:p>
        </p:txBody>
      </p:sp>
      <p:pic>
        <p:nvPicPr>
          <p:cNvPr id="2" name="图片 1">
            <a:extLst>
              <a:ext uri="{FF2B5EF4-FFF2-40B4-BE49-F238E27FC236}">
                <a16:creationId xmlns:a16="http://schemas.microsoft.com/office/drawing/2014/main" id="{470C5BD2-EE9B-7C44-BD7F-29AFE1A21C19}"/>
              </a:ext>
            </a:extLst>
          </p:cNvPr>
          <p:cNvPicPr>
            <a:picLocks noChangeAspect="1"/>
          </p:cNvPicPr>
          <p:nvPr/>
        </p:nvPicPr>
        <p:blipFill>
          <a:blip r:embed="rId3"/>
          <a:stretch>
            <a:fillRect/>
          </a:stretch>
        </p:blipFill>
        <p:spPr>
          <a:xfrm>
            <a:off x="2054352" y="2212163"/>
            <a:ext cx="8382000" cy="3454400"/>
          </a:xfrm>
          <a:prstGeom prst="rect">
            <a:avLst/>
          </a:prstGeom>
          <a:ln>
            <a:solidFill>
              <a:schemeClr val="accent1"/>
            </a:solidFill>
          </a:ln>
        </p:spPr>
      </p:pic>
      <p:sp>
        <p:nvSpPr>
          <p:cNvPr id="4" name="椭圆 3">
            <a:extLst>
              <a:ext uri="{FF2B5EF4-FFF2-40B4-BE49-F238E27FC236}">
                <a16:creationId xmlns:a16="http://schemas.microsoft.com/office/drawing/2014/main" id="{CD326D59-D102-494D-AA3D-828B2A17A542}"/>
              </a:ext>
            </a:extLst>
          </p:cNvPr>
          <p:cNvSpPr/>
          <p:nvPr/>
        </p:nvSpPr>
        <p:spPr>
          <a:xfrm>
            <a:off x="4423144" y="2841452"/>
            <a:ext cx="2615609" cy="34544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859D72C8-FB87-774E-8D71-F64B5DD11A05}"/>
              </a:ext>
            </a:extLst>
          </p:cNvPr>
          <p:cNvSpPr/>
          <p:nvPr/>
        </p:nvSpPr>
        <p:spPr>
          <a:xfrm>
            <a:off x="2054352" y="3429000"/>
            <a:ext cx="2921685" cy="11396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快速排序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443220" y="5103674"/>
            <a:ext cx="8268587" cy="1631216"/>
          </a:xfrm>
          <a:prstGeom prst="rect">
            <a:avLst/>
          </a:prstGeom>
          <a:noFill/>
        </p:spPr>
        <p:txBody>
          <a:bodyPr wrap="square" rtlCol="0">
            <a:spAutoFit/>
          </a:bodyPr>
          <a:lstStyle/>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比较相邻的元素。如果第一个比第二个大，就交换它们两个；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对每一对相邻元素作同样的工作，从开始第一对到结尾的最后一对，这样在最后的元素应该会是最大的数；</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针对所有的元素重复以上的步骤，除了最后一个；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，直到排序完成。</a:t>
            </a:r>
          </a:p>
        </p:txBody>
      </p:sp>
      <p:pic>
        <p:nvPicPr>
          <p:cNvPr id="5" name="图片 4">
            <a:extLst>
              <a:ext uri="{FF2B5EF4-FFF2-40B4-BE49-F238E27FC236}">
                <a16:creationId xmlns:a16="http://schemas.microsoft.com/office/drawing/2014/main" id="{866FC2DC-952B-7248-9198-1BC7438743E6}"/>
              </a:ext>
            </a:extLst>
          </p:cNvPr>
          <p:cNvPicPr>
            <a:picLocks noChangeAspect="1"/>
          </p:cNvPicPr>
          <p:nvPr/>
        </p:nvPicPr>
        <p:blipFill>
          <a:blip r:embed="rId3"/>
          <a:stretch>
            <a:fillRect/>
          </a:stretch>
        </p:blipFill>
        <p:spPr>
          <a:xfrm>
            <a:off x="3311599" y="2628900"/>
            <a:ext cx="5143500" cy="1600200"/>
          </a:xfrm>
          <a:prstGeom prst="rect">
            <a:avLst/>
          </a:prstGeom>
        </p:spPr>
      </p:pic>
    </p:spTree>
    <p:extLst>
      <p:ext uri="{BB962C8B-B14F-4D97-AF65-F5344CB8AC3E}">
        <p14:creationId xmlns:p14="http://schemas.microsoft.com/office/powerpoint/2010/main" val="22465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这堂课我们学了撒？</a:t>
            </a:r>
          </a:p>
        </p:txBody>
      </p:sp>
    </p:spTree>
    <p:extLst>
      <p:ext uri="{BB962C8B-B14F-4D97-AF65-F5344CB8AC3E}">
        <p14:creationId xmlns:p14="http://schemas.microsoft.com/office/powerpoint/2010/main" val="3338372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14400" y="581161"/>
            <a:ext cx="10363200"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总结</a:t>
            </a:r>
            <a:endParaRPr kumimoji="1" lang="en-US" altLang="zh-CN"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0A8FD9E-655D-F742-ACDB-18BF84BE05B3}"/>
              </a:ext>
            </a:extLst>
          </p:cNvPr>
          <p:cNvSpPr txBox="1"/>
          <p:nvPr/>
        </p:nvSpPr>
        <p:spPr>
          <a:xfrm>
            <a:off x="765810" y="2785730"/>
            <a:ext cx="9037409"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重点： 两种存储方式 以及它们对应的</a:t>
            </a:r>
            <a:r>
              <a:rPr kumimoji="1" lang="en-US" altLang="zh-CN" sz="2800" dirty="0">
                <a:latin typeface="Microsoft YaHei" panose="020B0503020204020204" pitchFamily="34" charset="-122"/>
                <a:ea typeface="Microsoft YaHei" panose="020B0503020204020204" pitchFamily="34" charset="-122"/>
              </a:rPr>
              <a:t>crud</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291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3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什么是排序</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360967" y="2381693"/>
            <a:ext cx="8963909" cy="353943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假设含有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个记录的序列为</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，其相应的关键字分别为</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，需确定</a:t>
            </a:r>
            <a:r>
              <a:rPr kumimoji="1" lang="en-US" altLang="zh-CN" sz="2800" dirty="0">
                <a:latin typeface="Microsoft YaHei" panose="020B0503020204020204" pitchFamily="34" charset="-122"/>
                <a:ea typeface="Microsoft YaHei" panose="020B0503020204020204" pitchFamily="34" charset="-122"/>
              </a:rPr>
              <a:t>1,2,......,n</a:t>
            </a:r>
            <a:r>
              <a:rPr kumimoji="1" lang="zh-CN" altLang="en-US" sz="2800" dirty="0">
                <a:latin typeface="Microsoft YaHei" panose="020B0503020204020204" pitchFamily="34" charset="-122"/>
                <a:ea typeface="Microsoft YaHei" panose="020B0503020204020204" pitchFamily="34" charset="-122"/>
              </a:rPr>
              <a:t>的一种排列</a:t>
            </a:r>
            <a:r>
              <a:rPr kumimoji="1" lang="en-US" altLang="zh-CN" sz="2800" dirty="0">
                <a:latin typeface="Microsoft YaHei" panose="020B0503020204020204" pitchFamily="34" charset="-122"/>
                <a:ea typeface="Microsoft YaHei" panose="020B0503020204020204" pitchFamily="34" charset="-122"/>
              </a:rPr>
              <a:t>p1,p2,......,</a:t>
            </a:r>
            <a:r>
              <a:rPr kumimoji="1" lang="en-US" altLang="zh-CN" sz="28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，使其相应的关键字满足</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≤k</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k</a:t>
            </a:r>
            <a:r>
              <a:rPr kumimoji="1" lang="en-US" altLang="zh-CN" sz="2800" baseline="-25000" dirty="0" err="1">
                <a:latin typeface="Microsoft YaHei" panose="020B0503020204020204" pitchFamily="34" charset="-122"/>
                <a:ea typeface="Microsoft YaHei" panose="020B0503020204020204" pitchFamily="34" charset="-122"/>
              </a:rPr>
              <a:t>pn</a:t>
            </a:r>
            <a:r>
              <a:rPr kumimoji="1" lang="zh-CN" altLang="en-US" sz="2800" dirty="0">
                <a:latin typeface="Microsoft YaHei" panose="020B0503020204020204" pitchFamily="34" charset="-122"/>
                <a:ea typeface="Microsoft YaHei" panose="020B0503020204020204" pitchFamily="34" charset="-122"/>
              </a:rPr>
              <a:t>（非递减或非递增）关系，即使得序列成为一个按关键字有序的序列</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p1</a:t>
            </a:r>
            <a:r>
              <a:rPr kumimoji="1" lang="en-US" altLang="zh-CN" sz="2800" dirty="0">
                <a:latin typeface="Microsoft YaHei" panose="020B0503020204020204" pitchFamily="34" charset="-122"/>
                <a:ea typeface="Microsoft YaHei" panose="020B0503020204020204" pitchFamily="34" charset="-122"/>
              </a:rPr>
              <a:t>,r</a:t>
            </a:r>
            <a:r>
              <a:rPr kumimoji="1" lang="en-US" altLang="zh-CN" sz="2800" baseline="-25000" dirty="0">
                <a:latin typeface="Microsoft YaHei" panose="020B0503020204020204" pitchFamily="34" charset="-122"/>
                <a:ea typeface="Microsoft YaHei" panose="020B0503020204020204" pitchFamily="34" charset="-122"/>
              </a:rPr>
              <a:t>p2</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r</a:t>
            </a:r>
            <a:r>
              <a:rPr kumimoji="1" lang="en-US" altLang="zh-CN" sz="2800" baseline="-25000" dirty="0" err="1">
                <a:latin typeface="Microsoft YaHei" panose="020B0503020204020204" pitchFamily="34" charset="-122"/>
                <a:ea typeface="Microsoft YaHei" panose="020B0503020204020204" pitchFamily="34" charset="-122"/>
              </a:rPr>
              <a:t>pn</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，这样的操作就称为排序。</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简单说就是对一个集合中的元素按照某种标准从大到小或者从小到达进行排列。</a:t>
            </a:r>
            <a:endParaRPr kumimoji="1" lang="en-US" altLang="zh-CN" sz="2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3D5BF102-7B5D-6143-8038-2E507380776E}"/>
              </a:ext>
            </a:extLst>
          </p:cNvPr>
          <p:cNvSpPr/>
          <p:nvPr/>
        </p:nvSpPr>
        <p:spPr>
          <a:xfrm>
            <a:off x="3399484" y="6227455"/>
            <a:ext cx="5001369" cy="461665"/>
          </a:xfrm>
          <a:prstGeom prst="rect">
            <a:avLst/>
          </a:prstGeom>
          <a:solidFill>
            <a:schemeClr val="accent2"/>
          </a:solidFill>
        </p:spPr>
        <p:txBody>
          <a:bodyPr wrap="none">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结合理解</a:t>
            </a:r>
            <a:r>
              <a:rPr kumimoji="1" lang="en-US" altLang="zh-CN" sz="2400" dirty="0">
                <a:solidFill>
                  <a:schemeClr val="bg1"/>
                </a:solidFill>
                <a:latin typeface="Microsoft YaHei" panose="020B0503020204020204" pitchFamily="34" charset="-122"/>
                <a:ea typeface="Microsoft YaHei" panose="020B0503020204020204" pitchFamily="34" charset="-122"/>
              </a:rPr>
              <a:t>Java</a:t>
            </a:r>
            <a:r>
              <a:rPr kumimoji="1" lang="zh-CN" altLang="en-US" sz="2400" dirty="0">
                <a:solidFill>
                  <a:schemeClr val="bg1"/>
                </a:solidFill>
                <a:latin typeface="Microsoft YaHei" panose="020B0503020204020204" pitchFamily="34" charset="-122"/>
                <a:ea typeface="Microsoft YaHei" panose="020B0503020204020204" pitchFamily="34" charset="-122"/>
              </a:rPr>
              <a:t>中的</a:t>
            </a:r>
            <a:r>
              <a:rPr kumimoji="1" lang="en-US" altLang="zh-CN" sz="2400" dirty="0">
                <a:solidFill>
                  <a:schemeClr val="bg1"/>
                </a:solidFill>
                <a:latin typeface="Microsoft YaHei" panose="020B0503020204020204" pitchFamily="34" charset="-122"/>
                <a:ea typeface="Microsoft YaHei" panose="020B0503020204020204" pitchFamily="34" charset="-122"/>
              </a:rPr>
              <a:t>comparable</a:t>
            </a:r>
            <a:r>
              <a:rPr kumimoji="1" lang="zh-CN" altLang="en-US" sz="2400" dirty="0">
                <a:solidFill>
                  <a:schemeClr val="bg1"/>
                </a:solidFill>
                <a:latin typeface="Microsoft YaHei" panose="020B0503020204020204" pitchFamily="34" charset="-122"/>
                <a:ea typeface="Microsoft YaHei" panose="020B0503020204020204" pitchFamily="34" charset="-122"/>
              </a:rPr>
              <a:t>接口</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排序的基本概念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稳定性</a:t>
            </a:r>
          </a:p>
        </p:txBody>
      </p:sp>
      <p:sp>
        <p:nvSpPr>
          <p:cNvPr id="2" name="文本框 1">
            <a:extLst>
              <a:ext uri="{FF2B5EF4-FFF2-40B4-BE49-F238E27FC236}">
                <a16:creationId xmlns:a16="http://schemas.microsoft.com/office/drawing/2014/main" id="{1D840AD1-0233-4541-9FB6-6FC460E3DE0C}"/>
              </a:ext>
            </a:extLst>
          </p:cNvPr>
          <p:cNvSpPr txBox="1"/>
          <p:nvPr/>
        </p:nvSpPr>
        <p:spPr>
          <a:xfrm>
            <a:off x="723013" y="2658139"/>
            <a:ext cx="4019107"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假设</a:t>
            </a:r>
            <a:r>
              <a:rPr kumimoji="1" lang="en-US" altLang="zh-CN" sz="2400" dirty="0">
                <a:latin typeface="Microsoft YaHei" panose="020B0503020204020204" pitchFamily="34" charset="-122"/>
                <a:ea typeface="Microsoft YaHei" panose="020B0503020204020204" pitchFamily="34" charset="-122"/>
              </a:rPr>
              <a:t>a=b</a:t>
            </a:r>
            <a:r>
              <a:rPr kumimoji="1" lang="zh-CN" altLang="en-US" sz="2400" dirty="0">
                <a:latin typeface="Microsoft YaHei" panose="020B0503020204020204" pitchFamily="34" charset="-122"/>
                <a:ea typeface="Microsoft YaHei" panose="020B0503020204020204" pitchFamily="34" charset="-122"/>
              </a:rPr>
              <a:t>，且在排序前的序列中</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。如果排序后</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仍领先于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，则称所用的排序方法是稳定的；反之，若可能使得排序后的序列中</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领先</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，则称所用的排序方法是不稳定的。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9C1A942-051A-9848-8B87-447575CBB4D8}"/>
              </a:ext>
            </a:extLst>
          </p:cNvPr>
          <p:cNvPicPr>
            <a:picLocks noChangeAspect="1"/>
          </p:cNvPicPr>
          <p:nvPr/>
        </p:nvPicPr>
        <p:blipFill>
          <a:blip r:embed="rId3"/>
          <a:stretch>
            <a:fillRect/>
          </a:stretch>
        </p:blipFill>
        <p:spPr>
          <a:xfrm>
            <a:off x="5080887" y="1717833"/>
            <a:ext cx="6388100" cy="4927600"/>
          </a:xfrm>
          <a:prstGeom prst="rect">
            <a:avLst/>
          </a:prstGeom>
        </p:spPr>
      </p:pic>
    </p:spTree>
    <p:extLst>
      <p:ext uri="{BB962C8B-B14F-4D97-AF65-F5344CB8AC3E}">
        <p14:creationId xmlns:p14="http://schemas.microsoft.com/office/powerpoint/2010/main" val="269173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排序基本概念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内外排序</a:t>
            </a:r>
          </a:p>
        </p:txBody>
      </p:sp>
      <p:sp>
        <p:nvSpPr>
          <p:cNvPr id="2" name="文本框 1">
            <a:extLst>
              <a:ext uri="{FF2B5EF4-FFF2-40B4-BE49-F238E27FC236}">
                <a16:creationId xmlns:a16="http://schemas.microsoft.com/office/drawing/2014/main" id="{81F6762F-79EC-EF41-9AEF-8436B5235A05}"/>
              </a:ext>
            </a:extLst>
          </p:cNvPr>
          <p:cNvSpPr txBox="1"/>
          <p:nvPr/>
        </p:nvSpPr>
        <p:spPr>
          <a:xfrm>
            <a:off x="2254102" y="2317898"/>
            <a:ext cx="8612372"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根据在排序过程中待排序的记录是否全部被放置在内存中，排序分为：</a:t>
            </a:r>
            <a:r>
              <a:rPr kumimoji="1" lang="zh-CN" altLang="en-US" sz="2400" dirty="0">
                <a:solidFill>
                  <a:schemeClr val="accent2"/>
                </a:solidFill>
                <a:latin typeface="Microsoft YaHei" panose="020B0503020204020204" pitchFamily="34" charset="-122"/>
                <a:ea typeface="Microsoft YaHei" panose="020B0503020204020204" pitchFamily="34" charset="-122"/>
              </a:rPr>
              <a:t>内排序和外排序</a:t>
            </a:r>
            <a:r>
              <a:rPr kumimoji="1" lang="zh-CN" altLang="en-US" sz="2400" dirty="0">
                <a:latin typeface="Microsoft YaHei" panose="020B0503020204020204" pitchFamily="34" charset="-122"/>
                <a:ea typeface="Microsoft YaHei" panose="020B0503020204020204" pitchFamily="34" charset="-122"/>
              </a:rPr>
              <a:t>。</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内排序是在排序整个过程中，待排序的所有记录全部被放置在内存中。</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外排序是由于排序的记录个数太多，不能同时放置在内存，整个排序过程需要在内外存之间多次交换数据才能进行。</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我们主要就介绍内排序的多种方法</a:t>
            </a:r>
          </a:p>
        </p:txBody>
      </p:sp>
    </p:spTree>
    <p:extLst>
      <p:ext uri="{BB962C8B-B14F-4D97-AF65-F5344CB8AC3E}">
        <p14:creationId xmlns:p14="http://schemas.microsoft.com/office/powerpoint/2010/main" val="198153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接下来讲的算法的基础</a:t>
            </a:r>
          </a:p>
        </p:txBody>
      </p:sp>
      <p:pic>
        <p:nvPicPr>
          <p:cNvPr id="4" name="图片 3">
            <a:extLst>
              <a:ext uri="{FF2B5EF4-FFF2-40B4-BE49-F238E27FC236}">
                <a16:creationId xmlns:a16="http://schemas.microsoft.com/office/drawing/2014/main" id="{19AE895B-44F5-4744-8712-B40E3B863CFB}"/>
              </a:ext>
            </a:extLst>
          </p:cNvPr>
          <p:cNvPicPr>
            <a:picLocks noChangeAspect="1"/>
          </p:cNvPicPr>
          <p:nvPr/>
        </p:nvPicPr>
        <p:blipFill>
          <a:blip r:embed="rId3"/>
          <a:stretch>
            <a:fillRect/>
          </a:stretch>
        </p:blipFill>
        <p:spPr>
          <a:xfrm>
            <a:off x="1077433" y="2788093"/>
            <a:ext cx="5486400" cy="2387600"/>
          </a:xfrm>
          <a:prstGeom prst="rect">
            <a:avLst/>
          </a:prstGeom>
        </p:spPr>
      </p:pic>
      <p:pic>
        <p:nvPicPr>
          <p:cNvPr id="5" name="图片 4">
            <a:extLst>
              <a:ext uri="{FF2B5EF4-FFF2-40B4-BE49-F238E27FC236}">
                <a16:creationId xmlns:a16="http://schemas.microsoft.com/office/drawing/2014/main" id="{7F6ED5F3-EBA3-2F49-84FB-C1AF501B68B4}"/>
              </a:ext>
            </a:extLst>
          </p:cNvPr>
          <p:cNvPicPr>
            <a:picLocks noChangeAspect="1"/>
          </p:cNvPicPr>
          <p:nvPr/>
        </p:nvPicPr>
        <p:blipFill>
          <a:blip r:embed="rId4"/>
          <a:stretch>
            <a:fillRect/>
          </a:stretch>
        </p:blipFill>
        <p:spPr>
          <a:xfrm>
            <a:off x="7063267" y="3273499"/>
            <a:ext cx="4051300" cy="1714500"/>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冒泡排序</a:t>
            </a:r>
          </a:p>
        </p:txBody>
      </p:sp>
      <p:pic>
        <p:nvPicPr>
          <p:cNvPr id="6" name="图片 5">
            <a:extLst>
              <a:ext uri="{FF2B5EF4-FFF2-40B4-BE49-F238E27FC236}">
                <a16:creationId xmlns:a16="http://schemas.microsoft.com/office/drawing/2014/main" id="{2F786695-ECCF-5345-A4D3-47DB1978EE75}"/>
              </a:ext>
            </a:extLst>
          </p:cNvPr>
          <p:cNvPicPr>
            <a:picLocks noChangeAspect="1"/>
          </p:cNvPicPr>
          <p:nvPr/>
        </p:nvPicPr>
        <p:blipFill>
          <a:blip r:embed="rId3"/>
          <a:stretch>
            <a:fillRect/>
          </a:stretch>
        </p:blipFill>
        <p:spPr>
          <a:xfrm>
            <a:off x="2054352" y="2073828"/>
            <a:ext cx="8083296" cy="2505235"/>
          </a:xfrm>
          <a:prstGeom prst="rect">
            <a:avLst/>
          </a:prstGeom>
        </p:spPr>
      </p:pic>
      <p:sp>
        <p:nvSpPr>
          <p:cNvPr id="7" name="文本框 6">
            <a:extLst>
              <a:ext uri="{FF2B5EF4-FFF2-40B4-BE49-F238E27FC236}">
                <a16:creationId xmlns:a16="http://schemas.microsoft.com/office/drawing/2014/main" id="{70E2DEE0-704A-2048-B01D-0A8C409885C3}"/>
              </a:ext>
            </a:extLst>
          </p:cNvPr>
          <p:cNvSpPr txBox="1"/>
          <p:nvPr/>
        </p:nvSpPr>
        <p:spPr>
          <a:xfrm>
            <a:off x="2443220" y="5103674"/>
            <a:ext cx="8268587" cy="1631216"/>
          </a:xfrm>
          <a:prstGeom prst="rect">
            <a:avLst/>
          </a:prstGeom>
          <a:noFill/>
        </p:spPr>
        <p:txBody>
          <a:bodyPr wrap="square" rtlCol="0">
            <a:spAutoFit/>
          </a:bodyPr>
          <a:lstStyle/>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比较相邻的元素。如果第一个比第二个大，就交换它们两个；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对每一对相邻元素作同样的工作，从开始第一对到结尾的最后一对，这样在最后的元素应该会是最大的数；</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针对所有的元素重复以上的步骤，除了最后一个；</a:t>
            </a:r>
          </a:p>
          <a:p>
            <a:pPr marL="342900" indent="-342900">
              <a:buFont typeface="+mj-lt"/>
              <a:buAutoNum type="arabicPeriod"/>
            </a:pP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，直到排序完成。</a:t>
            </a:r>
          </a:p>
        </p:txBody>
      </p:sp>
    </p:spTree>
    <p:extLst>
      <p:ext uri="{BB962C8B-B14F-4D97-AF65-F5344CB8AC3E}">
        <p14:creationId xmlns:p14="http://schemas.microsoft.com/office/powerpoint/2010/main" val="100506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选择排序</a:t>
            </a:r>
          </a:p>
        </p:txBody>
      </p:sp>
      <p:sp>
        <p:nvSpPr>
          <p:cNvPr id="7" name="文本框 6">
            <a:extLst>
              <a:ext uri="{FF2B5EF4-FFF2-40B4-BE49-F238E27FC236}">
                <a16:creationId xmlns:a16="http://schemas.microsoft.com/office/drawing/2014/main" id="{70E2DEE0-704A-2048-B01D-0A8C409885C3}"/>
              </a:ext>
            </a:extLst>
          </p:cNvPr>
          <p:cNvSpPr txBox="1"/>
          <p:nvPr/>
        </p:nvSpPr>
        <p:spPr>
          <a:xfrm>
            <a:off x="2443220" y="5103674"/>
            <a:ext cx="8268587" cy="1323439"/>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选择排序法（</a:t>
            </a:r>
            <a:r>
              <a:rPr lang="en-US" altLang="zh-CN" sz="2000" dirty="0">
                <a:latin typeface="Microsoft YaHei" panose="020B0503020204020204" pitchFamily="34" charset="-122"/>
                <a:ea typeface="Microsoft YaHei" panose="020B0503020204020204" pitchFamily="34" charset="-122"/>
              </a:rPr>
              <a:t>Selection Sort</a:t>
            </a:r>
            <a:r>
              <a:rPr lang="zh-CN" altLang="en-US" sz="2000" dirty="0">
                <a:latin typeface="Microsoft YaHei" panose="020B0503020204020204" pitchFamily="34" charset="-122"/>
                <a:ea typeface="Microsoft YaHei" panose="020B0503020204020204" pitchFamily="34" charset="-122"/>
              </a:rPr>
              <a:t>）就是通过</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次关键字间的比较，从</a:t>
            </a:r>
            <a:r>
              <a:rPr lang="en-US" altLang="zh-CN" sz="2000" dirty="0">
                <a:latin typeface="Microsoft YaHei" panose="020B0503020204020204" pitchFamily="34" charset="-122"/>
                <a:ea typeface="Microsoft YaHei" panose="020B0503020204020204" pitchFamily="34" charset="-122"/>
              </a:rPr>
              <a:t>n-</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个记录中选出关键字最小的记录，并和第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1≤i≤n</a:t>
            </a:r>
            <a:r>
              <a:rPr lang="zh-CN" altLang="en-US" sz="2000" dirty="0">
                <a:latin typeface="Microsoft YaHei" panose="020B0503020204020204" pitchFamily="34" charset="-122"/>
                <a:ea typeface="Microsoft YaHei" panose="020B0503020204020204" pitchFamily="34" charset="-122"/>
              </a:rPr>
              <a:t>）个记录交换之。</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比如第二次，那从后面</a:t>
            </a:r>
            <a:r>
              <a:rPr lang="en-US" altLang="zh-CN" sz="2000" dirty="0">
                <a:latin typeface="Microsoft YaHei" panose="020B0503020204020204" pitchFamily="34" charset="-122"/>
                <a:ea typeface="Microsoft YaHei" panose="020B0503020204020204" pitchFamily="34" charset="-122"/>
              </a:rPr>
              <a:t>n-1</a:t>
            </a:r>
            <a:r>
              <a:rPr lang="zh-CN" altLang="en-US" sz="2000" dirty="0">
                <a:latin typeface="Microsoft YaHei" panose="020B0503020204020204" pitchFamily="34" charset="-122"/>
                <a:ea typeface="Microsoft YaHei" panose="020B0503020204020204" pitchFamily="34" charset="-122"/>
              </a:rPr>
              <a:t>个元素中找到最小的，然后和第</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个位置的元素互换</a:t>
            </a:r>
          </a:p>
        </p:txBody>
      </p:sp>
      <p:pic>
        <p:nvPicPr>
          <p:cNvPr id="4" name="图片 3">
            <a:extLst>
              <a:ext uri="{FF2B5EF4-FFF2-40B4-BE49-F238E27FC236}">
                <a16:creationId xmlns:a16="http://schemas.microsoft.com/office/drawing/2014/main" id="{799230DA-D049-DD43-9F73-2F46E7E5D2E7}"/>
              </a:ext>
            </a:extLst>
          </p:cNvPr>
          <p:cNvPicPr>
            <a:picLocks noChangeAspect="1"/>
          </p:cNvPicPr>
          <p:nvPr/>
        </p:nvPicPr>
        <p:blipFill>
          <a:blip r:embed="rId3"/>
          <a:stretch>
            <a:fillRect/>
          </a:stretch>
        </p:blipFill>
        <p:spPr>
          <a:xfrm>
            <a:off x="2248342" y="2147960"/>
            <a:ext cx="8083295" cy="2474885"/>
          </a:xfrm>
          <a:prstGeom prst="rect">
            <a:avLst/>
          </a:prstGeom>
        </p:spPr>
      </p:pic>
    </p:spTree>
    <p:extLst>
      <p:ext uri="{BB962C8B-B14F-4D97-AF65-F5344CB8AC3E}">
        <p14:creationId xmlns:p14="http://schemas.microsoft.com/office/powerpoint/2010/main" val="3074927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4614</TotalTime>
  <Words>1562</Words>
  <Application>Microsoft Macintosh PowerPoint</Application>
  <PresentationFormat>宽屏</PresentationFormat>
  <Paragraphs>102</Paragraphs>
  <Slides>33</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等线</vt:lpstr>
      <vt:lpstr>等线 Light</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245</cp:revision>
  <dcterms:created xsi:type="dcterms:W3CDTF">2019-09-24T01:18:33Z</dcterms:created>
  <dcterms:modified xsi:type="dcterms:W3CDTF">2020-05-28T11:27:29Z</dcterms:modified>
</cp:coreProperties>
</file>